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705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g473a132a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6" name="Google Shape;1066;g473a132a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56743c1ada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Google Shape;1138;g56743c1ada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g56743c1ada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Google Shape;1148;g56743c1ada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56743c1ad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56743c1ad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56743c1ad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56743c1ad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AdobeStock_159567645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56743c1ada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56743c1ad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56743c1ad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6" name="Google Shape;1096;g56743c1ad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56743c1ad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56743c1ad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6743c1ad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6743c1ad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g56743c1ada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3" name="Google Shape;1123;g56743c1ada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6743c1ad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6743c1ad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Relationship Id="rId3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4.png"/><Relationship Id="rId4" Type="http://schemas.openxmlformats.org/officeDocument/2006/relationships/image" Target="../media/image3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4.png"/><Relationship Id="rId4" Type="http://schemas.openxmlformats.org/officeDocument/2006/relationships/image" Target="../media/image10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8.png"/><Relationship Id="rId4" Type="http://schemas.openxmlformats.org/officeDocument/2006/relationships/image" Target="../media/image5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8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36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2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4.png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47.png"/><Relationship Id="rId4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4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43.pn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0.png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Relationship Id="rId7" Type="http://schemas.openxmlformats.org/officeDocument/2006/relationships/image" Target="../media/image7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57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5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55.png"/><Relationship Id="rId4" Type="http://schemas.openxmlformats.org/officeDocument/2006/relationships/image" Target="../media/image64.png"/><Relationship Id="rId5" Type="http://schemas.openxmlformats.org/officeDocument/2006/relationships/image" Target="../media/image5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Relationship Id="rId3" Type="http://schemas.openxmlformats.org/officeDocument/2006/relationships/image" Target="../media/image69.png"/><Relationship Id="rId4" Type="http://schemas.openxmlformats.org/officeDocument/2006/relationships/image" Target="../media/image66.png"/><Relationship Id="rId5" Type="http://schemas.openxmlformats.org/officeDocument/2006/relationships/image" Target="../media/image63.png"/><Relationship Id="rId6" Type="http://schemas.openxmlformats.org/officeDocument/2006/relationships/image" Target="../media/image67.png"/><Relationship Id="rId7" Type="http://schemas.openxmlformats.org/officeDocument/2006/relationships/image" Target="../media/image79.png"/><Relationship Id="rId8" Type="http://schemas.openxmlformats.org/officeDocument/2006/relationships/image" Target="../media/image6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5.png"/><Relationship Id="rId3" Type="http://schemas.openxmlformats.org/officeDocument/2006/relationships/image" Target="../media/image72.png"/><Relationship Id="rId4" Type="http://schemas.openxmlformats.org/officeDocument/2006/relationships/image" Target="../media/image81.png"/><Relationship Id="rId5" Type="http://schemas.openxmlformats.org/officeDocument/2006/relationships/image" Target="../media/image70.png"/><Relationship Id="rId6" Type="http://schemas.openxmlformats.org/officeDocument/2006/relationships/image" Target="../media/image80.png"/><Relationship Id="rId7" Type="http://schemas.openxmlformats.org/officeDocument/2006/relationships/image" Target="../media/image71.png"/><Relationship Id="rId8" Type="http://schemas.openxmlformats.org/officeDocument/2006/relationships/image" Target="../media/image7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74.png"/><Relationship Id="rId4" Type="http://schemas.openxmlformats.org/officeDocument/2006/relationships/image" Target="../media/image77.png"/><Relationship Id="rId5" Type="http://schemas.openxmlformats.org/officeDocument/2006/relationships/image" Target="../media/image76.png"/><Relationship Id="rId6" Type="http://schemas.openxmlformats.org/officeDocument/2006/relationships/image" Target="../media/image8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90.png"/><Relationship Id="rId4" Type="http://schemas.openxmlformats.org/officeDocument/2006/relationships/image" Target="../media/image96.png"/><Relationship Id="rId9" Type="http://schemas.openxmlformats.org/officeDocument/2006/relationships/image" Target="../media/image83.png"/><Relationship Id="rId5" Type="http://schemas.openxmlformats.org/officeDocument/2006/relationships/image" Target="../media/image88.png"/><Relationship Id="rId6" Type="http://schemas.openxmlformats.org/officeDocument/2006/relationships/image" Target="../media/image82.png"/><Relationship Id="rId7" Type="http://schemas.openxmlformats.org/officeDocument/2006/relationships/image" Target="../media/image84.png"/><Relationship Id="rId8" Type="http://schemas.openxmlformats.org/officeDocument/2006/relationships/image" Target="../media/image9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8.png"/><Relationship Id="rId3" Type="http://schemas.openxmlformats.org/officeDocument/2006/relationships/image" Target="../media/image95.png"/><Relationship Id="rId4" Type="http://schemas.openxmlformats.org/officeDocument/2006/relationships/image" Target="../media/image91.png"/><Relationship Id="rId9" Type="http://schemas.openxmlformats.org/officeDocument/2006/relationships/image" Target="../media/image93.png"/><Relationship Id="rId5" Type="http://schemas.openxmlformats.org/officeDocument/2006/relationships/image" Target="../media/image100.png"/><Relationship Id="rId6" Type="http://schemas.openxmlformats.org/officeDocument/2006/relationships/image" Target="../media/image85.png"/><Relationship Id="rId7" Type="http://schemas.openxmlformats.org/officeDocument/2006/relationships/image" Target="../media/image99.png"/><Relationship Id="rId8" Type="http://schemas.openxmlformats.org/officeDocument/2006/relationships/image" Target="../media/image9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4.png"/><Relationship Id="rId3" Type="http://schemas.openxmlformats.org/officeDocument/2006/relationships/image" Target="../media/image10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5.png"/><Relationship Id="rId3" Type="http://schemas.openxmlformats.org/officeDocument/2006/relationships/image" Target="../media/image10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3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0. Text with Sidebar">
  <p:cSld name="CUSTOM_2_4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1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1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1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9" name="Google Shape;89;p11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" name="Google Shape;92;p1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1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1. Call Attention Slide">
  <p:cSld name="CUSTOM_2_3_1_1_3_1_1_2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2. Instructor Demonstration">
  <p:cSld name="CUSTOM_2_3_1_1_1_1_1_2_1_2_1_2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13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3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3. Activity">
  <p:cSld name="CUSTOM_2_3_1_1_1_1_1_2_1_2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5" name="Google Shape;115;p14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14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0" name="Google Shape;120;p14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4. Activity with Instructions ">
  <p:cSld name="CUSTOM_2_5_1_3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5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4" name="Google Shape;124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1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28" name="Google Shape;128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15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5. Challenge">
  <p:cSld name="CUSTOM_2_3_1_1_1_1_1_2_1_2_1_1_4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6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6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8" name="Google Shape;138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40" name="Google Shape;14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6. Challenge with Instructions">
  <p:cSld name="CUSTOM_2_5_1_4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4" name="Google Shape;144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" name="Google Shape;145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6" name="Google Shape;146;p17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7" name="Google Shape;147;p17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8" name="Google Shape;148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50" name="Google Shape;15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7. Homework">
  <p:cSld name="CUSTOM_2_3_1_1_1_1_1_2_1_2_1_1_3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8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8" name="Google Shape;158;p18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18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1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18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8. Homework with Instructions">
  <p:cSld name="CUSTOM_2_5_2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5" name="Google Shape;165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6" name="Google Shape;166;p19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9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9. Numbered 1–4 (Green)">
  <p:cSld name="CUSTOM_2_7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5" name="Google Shape;17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6" name="Google Shape;17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78" name="Google Shape;17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9" name="Google Shape;17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0" name="Google Shape;180;p20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81" name="Google Shape;181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2" name="Google Shape;182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3" name="Google Shape;183;p20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84" name="Google Shape;184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20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87" name="Google Shape;187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88" name="Google Shape;188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20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90" name="Google Shape;190;p20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1" name="Google Shape;191;p20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" name="Google Shape;192;p20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3" name="Google Shape;193;p2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0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7" name="Google Shape;197;p20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0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0. Numbered 1–5 (Green)">
  <p:cSld name="CUSTOM_2_7_1_4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3" name="Google Shape;20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5" name="Google Shape;20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21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208" name="Google Shape;208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0" name="Google Shape;210;p21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211" name="Google Shape;211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2" name="Google Shape;212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3" name="Google Shape;213;p21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214" name="Google Shape;214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5" name="Google Shape;215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1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217" name="Google Shape;21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18" name="Google Shape;21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21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0" name="Google Shape;220;p21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1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1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1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5" name="Google Shape;225;p21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6" name="Google Shape;226;p21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27" name="Google Shape;227;p2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" name="Google Shape;229;p21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1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1. Numbered 1–6 (Gray)">
  <p:cSld name="CUSTOM_2_7_1_3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35" name="Google Shape;235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6" name="Google Shape;236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37" name="Google Shape;237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8" name="Google Shape;238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39" name="Google Shape;239;p22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40" name="Google Shape;24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2" name="Google Shape;242;p22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3" name="Google Shape;243;p22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4" name="Google Shape;244;p22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45" name="Google Shape;24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7" name="Google Shape;247;p22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8" name="Google Shape;248;p22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49" name="Google Shape;249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22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2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53" name="Google Shape;253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4" name="Google Shape;254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5" name="Google Shape;255;p22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6" name="Google Shape;256;p22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57" name="Google Shape;257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8" name="Google Shape;258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2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2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61" name="Google Shape;261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2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4" name="Google Shape;264;p22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5" name="Google Shape;265;p22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6" name="Google Shape;266;p22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7" name="Google Shape;267;p22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2. Numbered 1–6 (Blue)">
  <p:cSld name="CUSTOM_2_7_1_3_1_1_2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3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1" name="Google Shape;271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72" name="Google Shape;272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74" name="Google Shape;274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76" name="Google Shape;276;p23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77" name="Google Shape;27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8" name="Google Shape;27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23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0" name="Google Shape;280;p23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1" name="Google Shape;281;p23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82" name="Google Shape;28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3" name="Google Shape;28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3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5" name="Google Shape;285;p23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86" name="Google Shape;286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7" name="Google Shape;287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8" name="Google Shape;288;p23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23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90" name="Google Shape;290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1" name="Google Shape;291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23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23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94" name="Google Shape;294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5" name="Google Shape;295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23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3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98" name="Google Shape;298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9" name="Google Shape;299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23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1" name="Google Shape;301;p23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2" name="Google Shape;302;p23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3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4" name="Google Shape;304;p23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3. Numbered 1–7 (Gray)">
  <p:cSld name="CUSTOM_2_7_1_3_1_1_1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4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09" name="Google Shape;309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0" name="Google Shape;310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1" name="Google Shape;311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2" name="Google Shape;312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3" name="Google Shape;313;p24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314" name="Google Shape;3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24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7" name="Google Shape;317;p24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4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19" name="Google Shape;3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24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2" name="Google Shape;322;p24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24" name="Google Shape;32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24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7" name="Google Shape;327;p24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8" name="Google Shape;328;p24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29" name="Google Shape;32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1" name="Google Shape;331;p24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2" name="Google Shape;332;p24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3" name="Google Shape;333;p24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34" name="Google Shape;33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24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7" name="Google Shape;337;p24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8" name="Google Shape;338;p24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39" name="Google Shape;33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24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2" name="Google Shape;342;p24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3" name="Google Shape;343;p24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44" name="Google Shape;34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5" name="Google Shape;34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6" name="Google Shape;346;p24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4. Numbered 1–8 (Gray)">
  <p:cSld name="CUSTOM_2_7_1_3_1_1_1_1"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9" name="Google Shape;349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50" name="Google Shape;350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2" name="Google Shape;352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3" name="Google Shape;353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4" name="Google Shape;354;p25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5" name="Google Shape;355;p25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56" name="Google Shape;35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7" name="Google Shape;35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25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9" name="Google Shape;359;p25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0" name="Google Shape;360;p25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61" name="Google Shape;36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2" name="Google Shape;36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4" name="Google Shape;364;p25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5" name="Google Shape;365;p25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66" name="Google Shape;36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7" name="Google Shape;36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8" name="Google Shape;368;p25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9" name="Google Shape;369;p25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0" name="Google Shape;370;p25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71" name="Google Shape;37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2" name="Google Shape;37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p25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4" name="Google Shape;374;p25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5" name="Google Shape;375;p25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76" name="Google Shape;37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7" name="Google Shape;37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25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25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0" name="Google Shape;380;p25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81" name="Google Shape;38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2" name="Google Shape;38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5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4" name="Google Shape;384;p25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5" name="Google Shape;385;p25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86" name="Google Shape;386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7" name="Google Shape;387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8" name="Google Shape;388;p25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9" name="Google Shape;389;p25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0" name="Google Shape;390;p25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91" name="Google Shape;391;p25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2" name="Google Shape;392;p25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25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5. Numbered 1–8 (Green)">
  <p:cSld name="CUSTOM_2_7_1_3_1_1_1_1_1"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6" name="Google Shape;396;p2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7" name="Google Shape;39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8" name="Google Shape;39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99" name="Google Shape;39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2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1" name="Google Shape;401;p26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2" name="Google Shape;402;p26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403" name="Google Shape;40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4" name="Google Shape;40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5" name="Google Shape;405;p26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6" name="Google Shape;406;p26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6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408" name="Google Shape;40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9" name="Google Shape;40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6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1" name="Google Shape;411;p26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" name="Google Shape;412;p26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413" name="Google Shape;41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4" name="Google Shape;41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26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6" name="Google Shape;416;p26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p26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418" name="Google Shape;41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9" name="Google Shape;41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0" name="Google Shape;420;p26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1" name="Google Shape;421;p26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" name="Google Shape;422;p26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23" name="Google Shape;42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4" name="Google Shape;42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6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6" name="Google Shape;426;p26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7" name="Google Shape;427;p26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28" name="Google Shape;42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9" name="Google Shape;42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0" name="Google Shape;430;p26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1" name="Google Shape;431;p26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2" name="Google Shape;432;p26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33" name="Google Shape;433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4" name="Google Shape;434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5" name="Google Shape;435;p26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6" name="Google Shape;436;p26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7" name="Google Shape;437;p26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38" name="Google Shape;438;p26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9" name="Google Shape;439;p26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0" name="Google Shape;440;p26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6. Numbered 1–3 (Green)">
  <p:cSld name="CUSTOM_2_7_1_5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3" name="Google Shape;443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4" name="Google Shape;444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5" name="Google Shape;445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6" name="Google Shape;446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48" name="Google Shape;448;p27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49" name="Google Shape;44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0" name="Google Shape;45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27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27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3" name="Google Shape;453;p27"/>
          <p:cNvGrpSpPr/>
          <p:nvPr/>
        </p:nvGrpSpPr>
        <p:grpSpPr>
          <a:xfrm>
            <a:off x="3228956" y="1345103"/>
            <a:ext cx="533372" cy="533480"/>
            <a:chOff x="457200" y="1378813"/>
            <a:chExt cx="695400" cy="695450"/>
          </a:xfrm>
        </p:grpSpPr>
        <p:sp>
          <p:nvSpPr>
            <p:cNvPr id="454" name="Google Shape;454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55" name="Google Shape;455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6" name="Google Shape;456;p27"/>
          <p:cNvSpPr/>
          <p:nvPr/>
        </p:nvSpPr>
        <p:spPr>
          <a:xfrm flipH="1">
            <a:off x="34960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27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58" name="Google Shape;458;p27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59" name="Google Shape;459;p27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60" name="Google Shape;460;p27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1" name="Google Shape;461;p27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27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7. Numbered 1–2 (Blue)">
  <p:cSld name="CUSTOM_2_7_1_5_2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63" y="1183050"/>
            <a:ext cx="827470" cy="3662574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28"/>
          <p:cNvSpPr/>
          <p:nvPr/>
        </p:nvSpPr>
        <p:spPr>
          <a:xfrm>
            <a:off x="1076325" y="142355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7" name="Google Shape;46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8" name="Google Shape;46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9" name="Google Shape;46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0" name="Google Shape;47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1" name="Google Shape;47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72" name="Google Shape;472;p28"/>
          <p:cNvGrpSpPr/>
          <p:nvPr/>
        </p:nvGrpSpPr>
        <p:grpSpPr>
          <a:xfrm>
            <a:off x="457206" y="1421303"/>
            <a:ext cx="533372" cy="533480"/>
            <a:chOff x="457200" y="1378813"/>
            <a:chExt cx="695400" cy="695450"/>
          </a:xfrm>
        </p:grpSpPr>
        <p:sp>
          <p:nvSpPr>
            <p:cNvPr id="473" name="Google Shape;473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74" name="Google Shape;474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28"/>
          <p:cNvSpPr txBox="1"/>
          <p:nvPr>
            <p:ph idx="3" type="subTitle"/>
          </p:nvPr>
        </p:nvSpPr>
        <p:spPr>
          <a:xfrm>
            <a:off x="-12300" y="213585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6" name="Google Shape;476;p28"/>
          <p:cNvSpPr txBox="1"/>
          <p:nvPr>
            <p:ph idx="4" type="subTitle"/>
          </p:nvPr>
        </p:nvSpPr>
        <p:spPr>
          <a:xfrm>
            <a:off x="1076325" y="142347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7" name="Google Shape;477;p28"/>
          <p:cNvSpPr/>
          <p:nvPr/>
        </p:nvSpPr>
        <p:spPr>
          <a:xfrm>
            <a:off x="5555425" y="1425800"/>
            <a:ext cx="3143100" cy="476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8" name="Google Shape;478;p28"/>
          <p:cNvGrpSpPr/>
          <p:nvPr/>
        </p:nvGrpSpPr>
        <p:grpSpPr>
          <a:xfrm>
            <a:off x="4936306" y="1423553"/>
            <a:ext cx="533372" cy="533480"/>
            <a:chOff x="457200" y="1378813"/>
            <a:chExt cx="695400" cy="695450"/>
          </a:xfrm>
        </p:grpSpPr>
        <p:sp>
          <p:nvSpPr>
            <p:cNvPr id="479" name="Google Shape;479;p2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80" name="Google Shape;480;p28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1" name="Google Shape;481;p28"/>
          <p:cNvSpPr txBox="1"/>
          <p:nvPr>
            <p:ph idx="5" type="subTitle"/>
          </p:nvPr>
        </p:nvSpPr>
        <p:spPr>
          <a:xfrm>
            <a:off x="4466800" y="2138100"/>
            <a:ext cx="4298400" cy="25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8"/>
          <p:cNvSpPr txBox="1"/>
          <p:nvPr>
            <p:ph idx="6" type="subTitle"/>
          </p:nvPr>
        </p:nvSpPr>
        <p:spPr>
          <a:xfrm>
            <a:off x="5555425" y="1425725"/>
            <a:ext cx="30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8. Numbered 1–5 (Grey)">
  <p:cSld name="CUSTOM_2_7_1_5_1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5" name="Google Shape;485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6" name="Google Shape;486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88" name="Google Shape;488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0" name="Google Shape;490;p29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1" name="Google Shape;491;p29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9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9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9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9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6" name="Google Shape;496;p29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97" name="Google Shape;497;p29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9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9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9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9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2" name="Google Shape;502;p29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03" name="Google Shape;503;p29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9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7" name="Google Shape;507;p29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8" name="Google Shape;508;p29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9" name="Google Shape;509;p29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9. Bullets 1–4 (Greens)">
  <p:cSld name="CUSTOM_2_7_1_6_1_2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3" name="Google Shape;513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14" name="Google Shape;514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16" name="Google Shape;516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7" name="Google Shape;517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8" name="Google Shape;518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9" name="Google Shape;519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3" name="Google Shape;523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4" name="Google Shape;524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25" name="Google Shape;525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0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30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3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0. Bullets 1–4 (Yellow/Green)">
  <p:cSld name="CUSTOM_2_7_1_6_1_2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2" name="Google Shape;532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33" name="Google Shape;533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4" name="Google Shape;534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35" name="Google Shape;535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6" name="Google Shape;536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7" name="Google Shape;537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8" name="Google Shape;538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2" name="Google Shape;542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3" name="Google Shape;543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44" name="Google Shape;544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31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31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3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1. Bullets 1–4 (Gray)">
  <p:cSld name="CUSTOM_2_7_1_6_1_2_1_1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2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1" name="Google Shape;551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52" name="Google Shape;552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4" name="Google Shape;554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6" name="Google Shape;556;p32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7" name="Google Shape;557;p32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32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32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2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1" name="Google Shape;561;p32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2" name="Google Shape;562;p32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63" name="Google Shape;563;p32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2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2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32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2. Bullets 1–4 (Blue)">
  <p:cSld name="CUSTOM_2_7_1_6_1_2_1_1_1"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3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0" name="Google Shape;570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71" name="Google Shape;571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2" name="Google Shape;572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3" name="Google Shape;573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4" name="Google Shape;574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3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6" name="Google Shape;576;p33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3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33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33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0" name="Google Shape;580;p33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1" name="Google Shape;581;p33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82" name="Google Shape;582;p33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33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33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33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3. Bullets 1–5 (Green)">
  <p:cSld name="CUSTOM_2_7_1_4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9" name="Google Shape;589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90" name="Google Shape;590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92" name="Google Shape;592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4" name="Google Shape;594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9" name="Google Shape;599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0" name="Google Shape;600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1" name="Google Shape;601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03" name="Google Shape;603;p3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34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34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34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34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4. Bullets 1–5 (Green/Yellow)">
  <p:cSld name="CUSTOM_2_7_1_4_1_2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1" name="Google Shape;611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2" name="Google Shape;612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4" name="Google Shape;614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6" name="Google Shape;616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1" name="Google Shape;621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2" name="Google Shape;622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3" name="Google Shape;623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5" name="Google Shape;625;p3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35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35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35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35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5. Bullets 1–5 (Gray)">
  <p:cSld name="CUSTOM_2_7_1_4_1_1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6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3" name="Google Shape;633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4" name="Google Shape;634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6" name="Google Shape;636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7" name="Google Shape;637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8" name="Google Shape;638;p36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6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36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36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6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3" name="Google Shape;643;p36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4" name="Google Shape;644;p36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5" name="Google Shape;645;p36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6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7" name="Google Shape;647;p36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36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36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36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6. Bullets 1–5 (Blue)">
  <p:cSld name="CUSTOM_2_7_1_4_1_1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37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5" name="Google Shape;655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6" name="Google Shape;656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8" name="Google Shape;658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9" name="Google Shape;659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0" name="Google Shape;660;p37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1" name="Google Shape;661;p37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37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37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7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7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7" name="Google Shape;667;p37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37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9" name="Google Shape;669;p37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7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7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7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37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7. Bullets 1–6 (Green)">
  <p:cSld name="CUSTOM_2_7_1_3_1_1_3_1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7" name="Google Shape;677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8" name="Google Shape;678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80" name="Google Shape;680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3" name="Google Shape;683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2" name="Google Shape;692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3" name="Google Shape;693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38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8. Bullets 1–6 (Yellow/Green)">
  <p:cSld name="CUSTOM_2_7_1_3_1_1_3_2"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2" name="Google Shape;702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3" name="Google Shape;703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4" name="Google Shape;704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5" name="Google Shape;705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6" name="Google Shape;706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8" name="Google Shape;708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7" name="Google Shape;717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8" name="Google Shape;718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9. Bullets 1–6 (Gray)">
  <p:cSld name="CUSTOM_2_7_1_3_1_1_3_3"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40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7" name="Google Shape;727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8" name="Google Shape;728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0" name="Google Shape;730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1" name="Google Shape;731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4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3" name="Google Shape;733;p40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0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0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0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0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0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40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40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40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2" name="Google Shape;742;p40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3" name="Google Shape;743;p4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4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4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4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40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40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0. Bullets 1–6 (Blue)">
  <p:cSld name="CUSTOM_2_7_1_3_1_1_3_2_1"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2" name="Google Shape;752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3" name="Google Shape;753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4" name="Google Shape;754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5" name="Google Shape;755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1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8" name="Google Shape;758;p41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1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p41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1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3" name="Google Shape;763;p41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4" name="Google Shape;764;p41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1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6" name="Google Shape;766;p4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1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8" name="Google Shape;768;p41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41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1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1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1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1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1. Bullets 1–7 (Green)">
  <p:cSld name="CUSTOM_2_7_1_3_1_1_1_2"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7" name="Google Shape;77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78" name="Google Shape;77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0" name="Google Shape;78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2" name="Google Shape;78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3" name="Google Shape;78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5" name="Google Shape;795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42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2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2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2. Bullets 1–7 (Yellow/Green)">
  <p:cSld name="CUSTOM_2_7_1_3_1_1_1_2_1"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5" name="Google Shape;80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6" name="Google Shape;80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7" name="Google Shape;80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8" name="Google Shape;80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0" name="Google Shape;81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1" name="Google Shape;81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3" name="Google Shape;823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3. Bullets 1–7 (Gray)">
  <p:cSld name="CUSTOM_2_7_1_3_1_1_1_2_1_1"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44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3" name="Google Shape;833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4" name="Google Shape;834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5" name="Google Shape;835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6" name="Google Shape;836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8" name="Google Shape;838;p44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9" name="Google Shape;839;p44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p44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4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4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4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4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4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4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4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4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4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4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1" name="Google Shape;851;p44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44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44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4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4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4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4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4. Bullets 1–7 (Blue)">
  <p:cSld name="CUSTOM_2_7_1_3_1_1_1_2_1_1_1"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45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1" name="Google Shape;861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2" name="Google Shape;862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4" name="Google Shape;864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5" name="Google Shape;865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6" name="Google Shape;866;p45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5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5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5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5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5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5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5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5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5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5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5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5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79" name="Google Shape;879;p45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45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45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45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45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5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5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5. Bullets 1–8 (Green)">
  <p:cSld name="CUSTOM_2_7_1_3_1_1_1_1_1_1"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8" name="Google Shape;888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89" name="Google Shape;889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0" name="Google Shape;890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1" name="Google Shape;891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5" name="Google Shape;895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6" name="Google Shape;896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7" name="Google Shape;897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8" name="Google Shape;898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9" name="Google Shape;899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1" name="Google Shape;901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3" name="Google Shape;903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5" name="Google Shape;905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6" name="Google Shape;906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7" name="Google Shape;907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8" name="Google Shape;908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09" name="Google Shape;909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46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2" name="Google Shape;912;p46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3" name="Google Shape;913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4" name="Google Shape;914;p46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6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6. Bullets 1–8 (Yellow/Green)">
  <p:cSld name="CUSTOM_2_7_1_3_1_1_1_1_1_1_1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9" name="Google Shape;919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0" name="Google Shape;920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1" name="Google Shape;921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2" name="Google Shape;922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3" name="Google Shape;923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6" name="Google Shape;926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8" name="Google Shape;928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0" name="Google Shape;930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1" name="Google Shape;931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2" name="Google Shape;932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4" name="Google Shape;934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6" name="Google Shape;936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8" name="Google Shape;938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0" name="Google Shape;940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3" name="Google Shape;943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4" name="Google Shape;944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7. Bullets 1–8 (Gray)">
  <p:cSld name="CUSTOM_2_7_1_3_1_1_1_1_1_1_1_1"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4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0" name="Google Shape;950;p4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1" name="Google Shape;951;p4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2" name="Google Shape;952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3" name="Google Shape;953;p4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4" name="Google Shape;954;p4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8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48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7" name="Google Shape;957;p48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48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9" name="Google Shape;959;p48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0" name="Google Shape;960;p48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1" name="Google Shape;961;p48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48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3" name="Google Shape;963;p48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48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5" name="Google Shape;965;p48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48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7" name="Google Shape;967;p48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48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9" name="Google Shape;969;p48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0" name="Google Shape;970;p48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1" name="Google Shape;971;p48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48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48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48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48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48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8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8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8. Bullets 1–8 (Blue)">
  <p:cSld name="CUSTOM_2_7_1_3_1_1_1_1_1_1_1_1_1"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4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1" name="Google Shape;981;p4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82" name="Google Shape;982;p4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3" name="Google Shape;983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84" name="Google Shape;984;p4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5" name="Google Shape;985;p4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6" name="Google Shape;986;p49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p49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8" name="Google Shape;988;p49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49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0" name="Google Shape;990;p49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49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2" name="Google Shape;992;p49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49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4" name="Google Shape;994;p49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49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49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8" name="Google Shape;998;p49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p49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00" name="Google Shape;1000;p49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1" name="Google Shape;1001;p49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02" name="Google Shape;1002;p49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49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49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49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49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49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49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49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9. Fist to Five">
  <p:cSld name="CUSTOM_2_3_1_1_3_1_1_2_1_1_1_1"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Google Shape;1011;p50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012" name="Google Shape;1012;p50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3" name="Google Shape;1013;p5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4" name="Google Shape;1014;p5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5" name="Google Shape;10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50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17" name="Google Shape;1017;p50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. Title Slide: FinTech">
  <p:cSld name="CUSTOM_2_3_1_1_1_1_1_2_1_2_1_1_1_1_2_1_1_1_1_1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" name="Google Shape;49;p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" name="Google Shape;5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1" name="Google Shape;51;p6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FinTech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2" name="Google Shape;52;p6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" name="Google Shape;53;p6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55" name="Google Shape;55;p6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56" name="Google Shape;5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3750" y="1045025"/>
            <a:ext cx="2330325" cy="2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0. Review">
  <p:cSld name="CUSTOM_17_2_1_2_1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51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5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1" name="Google Shape;1021;p5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22" name="Google Shape;1022;p51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23" name="Google Shape;102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1. Take a Break 1">
  <p:cSld name="CUSTOM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Google Shape;1025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6" name="Google Shape;1026;p52"/>
          <p:cNvSpPr txBox="1"/>
          <p:nvPr/>
        </p:nvSpPr>
        <p:spPr>
          <a:xfrm>
            <a:off x="-25" y="9448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27" name="Google Shape;1027;p52"/>
          <p:cNvCxnSpPr/>
          <p:nvPr/>
        </p:nvCxnSpPr>
        <p:spPr>
          <a:xfrm>
            <a:off x="2305500" y="20019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8" name="Google Shape;1028;p5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2. Take a Break 2">
  <p:cSld name="CUSTOM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Google Shape;1030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53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32" name="Google Shape;1032;p53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3" name="Google Shape;1033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3. Watch a Video">
  <p:cSld name="CUSTOM_2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5" name="Google Shape;1035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36" name="Google Shape;1036;p5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7" name="Google Shape;1037;p54"/>
          <p:cNvSpPr txBox="1"/>
          <p:nvPr>
            <p:ph type="title"/>
          </p:nvPr>
        </p:nvSpPr>
        <p:spPr>
          <a:xfrm>
            <a:off x="3543300" y="2666900"/>
            <a:ext cx="55647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38" name="Google Shape;1038;p54"/>
          <p:cNvSpPr txBox="1"/>
          <p:nvPr/>
        </p:nvSpPr>
        <p:spPr>
          <a:xfrm>
            <a:off x="3543225" y="20883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39" name="Google Shape;1039;p54"/>
          <p:cNvCxnSpPr/>
          <p:nvPr/>
        </p:nvCxnSpPr>
        <p:spPr>
          <a:xfrm>
            <a:off x="4694700" y="26669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0" name="Google Shape;1040;p54"/>
          <p:cNvSpPr/>
          <p:nvPr/>
        </p:nvSpPr>
        <p:spPr>
          <a:xfrm>
            <a:off x="5819775" y="8934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4"/>
          <p:cNvSpPr/>
          <p:nvPr/>
        </p:nvSpPr>
        <p:spPr>
          <a:xfrm flipH="1" rot="-5400000">
            <a:off x="6129973" y="1159537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232">
          <p15:clr>
            <a:srgbClr val="FA7B17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4. Watch a Video">
  <p:cSld name="CUSTOM_3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" y="-14"/>
            <a:ext cx="9144000" cy="5143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5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FFFFFF"/>
                </a:solidFill>
              </a:defRPr>
            </a:lvl1pPr>
            <a:lvl2pPr lvl="1" rtl="0">
              <a:buNone/>
              <a:defRPr sz="600">
                <a:solidFill>
                  <a:srgbClr val="FFFFFF"/>
                </a:solidFill>
              </a:defRPr>
            </a:lvl2pPr>
            <a:lvl3pPr lvl="2" rtl="0">
              <a:buNone/>
              <a:defRPr sz="600">
                <a:solidFill>
                  <a:srgbClr val="FFFFFF"/>
                </a:solidFill>
              </a:defRPr>
            </a:lvl3pPr>
            <a:lvl4pPr lvl="3" rtl="0">
              <a:buNone/>
              <a:defRPr sz="600">
                <a:solidFill>
                  <a:srgbClr val="FFFFFF"/>
                </a:solidFill>
              </a:defRPr>
            </a:lvl4pPr>
            <a:lvl5pPr lvl="4" rtl="0">
              <a:buNone/>
              <a:defRPr sz="600">
                <a:solidFill>
                  <a:srgbClr val="FFFFFF"/>
                </a:solidFill>
              </a:defRPr>
            </a:lvl5pPr>
            <a:lvl6pPr lvl="5" rtl="0">
              <a:buNone/>
              <a:defRPr sz="600">
                <a:solidFill>
                  <a:srgbClr val="FFFFFF"/>
                </a:solidFill>
              </a:defRPr>
            </a:lvl6pPr>
            <a:lvl7pPr lvl="6" rtl="0">
              <a:buNone/>
              <a:defRPr sz="600">
                <a:solidFill>
                  <a:srgbClr val="FFFFFF"/>
                </a:solidFill>
              </a:defRPr>
            </a:lvl7pPr>
            <a:lvl8pPr lvl="7" rtl="0">
              <a:buNone/>
              <a:defRPr sz="600">
                <a:solidFill>
                  <a:srgbClr val="FFFFFF"/>
                </a:solidFill>
              </a:defRPr>
            </a:lvl8pPr>
            <a:lvl9pPr lvl="8" rtl="0">
              <a:buNone/>
              <a:defRPr sz="6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5" name="Google Shape;1045;p55"/>
          <p:cNvSpPr txBox="1"/>
          <p:nvPr/>
        </p:nvSpPr>
        <p:spPr>
          <a:xfrm>
            <a:off x="1714425" y="2164500"/>
            <a:ext cx="5564700" cy="2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Time For a Quick Video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1046" name="Google Shape;1046;p55"/>
          <p:cNvCxnSpPr/>
          <p:nvPr/>
        </p:nvCxnSpPr>
        <p:spPr>
          <a:xfrm>
            <a:off x="2865900" y="2743100"/>
            <a:ext cx="32619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7" name="Google Shape;1047;p55"/>
          <p:cNvSpPr/>
          <p:nvPr/>
        </p:nvSpPr>
        <p:spPr>
          <a:xfrm>
            <a:off x="3990975" y="969600"/>
            <a:ext cx="1011600" cy="1011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5"/>
          <p:cNvSpPr/>
          <p:nvPr/>
        </p:nvSpPr>
        <p:spPr>
          <a:xfrm flipH="1" rot="-5400000">
            <a:off x="4301173" y="1235738"/>
            <a:ext cx="554225" cy="479325"/>
          </a:xfrm>
          <a:prstGeom prst="flowChartMerge">
            <a:avLst/>
          </a:prstGeom>
          <a:solidFill>
            <a:srgbClr val="FF0000">
              <a:alpha val="715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5"/>
          <p:cNvSpPr txBox="1"/>
          <p:nvPr>
            <p:ph type="title"/>
          </p:nvPr>
        </p:nvSpPr>
        <p:spPr>
          <a:xfrm>
            <a:off x="1284925" y="2806275"/>
            <a:ext cx="65484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5. Peer Review">
  <p:cSld name="CUSTOM_3_1"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1" name="Google Shape;1051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2" name="Google Shape;1052;p56"/>
          <p:cNvSpPr txBox="1"/>
          <p:nvPr/>
        </p:nvSpPr>
        <p:spPr>
          <a:xfrm>
            <a:off x="0" y="215325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Peer Review</a:t>
            </a:r>
            <a:endParaRPr sz="9600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053" name="Google Shape;1053;p5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_5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44424" y="592950"/>
            <a:ext cx="6841375" cy="436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57"/>
          <p:cNvSpPr txBox="1"/>
          <p:nvPr/>
        </p:nvSpPr>
        <p:spPr>
          <a:xfrm>
            <a:off x="358900" y="592950"/>
            <a:ext cx="4603200" cy="744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latin typeface="Inconsolata"/>
                <a:ea typeface="Inconsolata"/>
                <a:cs typeface="Inconsolata"/>
                <a:sym typeface="Inconsolata"/>
              </a:rPr>
              <a:t>&lt;Time to Code&gt;</a:t>
            </a:r>
            <a:endParaRPr sz="4500">
              <a:latin typeface="Inconsolata"/>
              <a:ea typeface="Inconsolata"/>
              <a:cs typeface="Inconsolata"/>
              <a:sym typeface="Inconsolata"/>
            </a:endParaRPr>
          </a:p>
        </p:txBody>
      </p:sp>
      <p:sp>
        <p:nvSpPr>
          <p:cNvPr id="1057" name="Google Shape;1057;p5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Only">
  <p:cSld name="Text Only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58"/>
          <p:cNvSpPr txBox="1"/>
          <p:nvPr>
            <p:ph idx="12" type="sldNum"/>
          </p:nvPr>
        </p:nvSpPr>
        <p:spPr>
          <a:xfrm>
            <a:off x="8229600" y="4923557"/>
            <a:ext cx="914400" cy="219937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274325" wrap="square" tIns="685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0" name="Google Shape;1060;p58"/>
          <p:cNvSpPr txBox="1"/>
          <p:nvPr>
            <p:ph idx="1" type="body"/>
          </p:nvPr>
        </p:nvSpPr>
        <p:spPr>
          <a:xfrm>
            <a:off x="-1" y="4923555"/>
            <a:ext cx="7959437" cy="219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68575" wrap="square" tIns="68575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  <a:defRPr b="0" i="0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1" name="Google Shape;1061;p58"/>
          <p:cNvSpPr txBox="1"/>
          <p:nvPr>
            <p:ph idx="2" type="body"/>
          </p:nvPr>
        </p:nvSpPr>
        <p:spPr>
          <a:xfrm>
            <a:off x="0" y="1397620"/>
            <a:ext cx="9144000" cy="340758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342900" wrap="square" tIns="3427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2" name="Google Shape;1062;p58"/>
          <p:cNvSpPr txBox="1"/>
          <p:nvPr>
            <p:ph type="ctrTitle"/>
          </p:nvPr>
        </p:nvSpPr>
        <p:spPr>
          <a:xfrm>
            <a:off x="0" y="228450"/>
            <a:ext cx="9144000" cy="35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900" spcFirstLastPara="1" rIns="137150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3" name="Google Shape;1063;p58"/>
          <p:cNvSpPr txBox="1"/>
          <p:nvPr>
            <p:ph idx="3" type="subTitle"/>
          </p:nvPr>
        </p:nvSpPr>
        <p:spPr>
          <a:xfrm>
            <a:off x="0" y="663123"/>
            <a:ext cx="9144000" cy="65820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900" spcFirstLastPara="1" rIns="137150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. Title Slide:Digital Marketing">
  <p:cSld name="CUSTOM_2_3_1_1_1_1_1_2_1_2_1_1_1_1_2_1_1_1_1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" name="Google Shape;59;p7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0" name="Google Shape;6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1" name="Google Shape;61;p7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Digital Marketing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65" name="Google Shape;65;p7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pic>
        <p:nvPicPr>
          <p:cNvPr id="66" name="Google Shape;6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4575" y="1056525"/>
            <a:ext cx="2068025" cy="206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. Subsection Slide">
  <p:cSld name="CUSTOM_17_2_1_1_2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8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8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8. Transition Slide">
  <p:cSld name="CUSTOM_17_2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9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" name="Google Shape;76;p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9. Text Only">
  <p:cSld name="CUSTOM_2_7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" name="Google Shape;80;p1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2" name="Google Shape;82;p1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" name="Google Shape;84;p10"/>
          <p:cNvSpPr txBox="1"/>
          <p:nvPr>
            <p:ph idx="3" type="body"/>
          </p:nvPr>
        </p:nvSpPr>
        <p:spPr>
          <a:xfrm>
            <a:off x="175" y="1284250"/>
            <a:ext cx="91440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5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12.xml"/><Relationship Id="rId56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5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</a:defRPr>
            </a:lvl1pPr>
            <a:lvl2pPr lvl="1" algn="r">
              <a:buNone/>
              <a:defRPr sz="1300">
                <a:solidFill>
                  <a:schemeClr val="tx1"/>
                </a:solidFill>
              </a:defRPr>
            </a:lvl2pPr>
            <a:lvl3pPr lvl="2" algn="r">
              <a:buNone/>
              <a:defRPr sz="1300">
                <a:solidFill>
                  <a:schemeClr val="tx1"/>
                </a:solidFill>
              </a:defRPr>
            </a:lvl3pPr>
            <a:lvl4pPr lvl="3" algn="r">
              <a:buNone/>
              <a:defRPr sz="1300">
                <a:solidFill>
                  <a:schemeClr val="tx1"/>
                </a:solidFill>
              </a:defRPr>
            </a:lvl4pPr>
            <a:lvl5pPr lvl="4" algn="r">
              <a:buNone/>
              <a:defRPr sz="1300">
                <a:solidFill>
                  <a:schemeClr val="tx1"/>
                </a:solidFill>
              </a:defRPr>
            </a:lvl5pPr>
            <a:lvl6pPr lvl="5" algn="r">
              <a:buNone/>
              <a:defRPr sz="1300">
                <a:solidFill>
                  <a:schemeClr val="tx1"/>
                </a:solidFill>
              </a:defRPr>
            </a:lvl6pPr>
            <a:lvl7pPr lvl="6" algn="r">
              <a:buNone/>
              <a:defRPr sz="1300">
                <a:solidFill>
                  <a:schemeClr val="tx1"/>
                </a:solidFill>
              </a:defRPr>
            </a:lvl7pPr>
            <a:lvl8pPr lvl="7" algn="r">
              <a:buNone/>
              <a:defRPr sz="1300">
                <a:solidFill>
                  <a:schemeClr val="tx1"/>
                </a:solidFill>
              </a:defRPr>
            </a:lvl8pPr>
            <a:lvl9pPr lvl="8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59"/>
          <p:cNvSpPr txBox="1"/>
          <p:nvPr>
            <p:ph idx="2" type="title"/>
          </p:nvPr>
        </p:nvSpPr>
        <p:spPr>
          <a:xfrm>
            <a:off x="274350" y="1600200"/>
            <a:ext cx="8595300" cy="1248000"/>
          </a:xfrm>
          <a:prstGeom prst="rect">
            <a:avLst/>
          </a:prstGeom>
        </p:spPr>
        <p:txBody>
          <a:bodyPr anchorCtr="0" anchor="t" bIns="457200" lIns="288035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#2: </a:t>
            </a:r>
            <a:br>
              <a:rPr lang="en"/>
            </a:br>
            <a:r>
              <a:rPr lang="en"/>
              <a:t>Visualize Me, Captain!</a:t>
            </a:r>
            <a:endParaRPr b="0"/>
          </a:p>
        </p:txBody>
      </p:sp>
      <p:sp>
        <p:nvSpPr>
          <p:cNvPr id="1069" name="Google Shape;1069;p59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</p:spPr>
        <p:txBody>
          <a:bodyPr anchorCtr="0" anchor="ctr" bIns="0" lIns="0" spcFirstLastPara="1" rIns="1188700" wrap="square" tIns="91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Lesson 18.1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6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Thoughts</a:t>
            </a:r>
            <a:endParaRPr/>
          </a:p>
        </p:txBody>
      </p:sp>
      <p:sp>
        <p:nvSpPr>
          <p:cNvPr id="1141" name="Google Shape;1141;p6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2" name="Google Shape;1142;p6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68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Project week is a great time to tie up loose ends, both with your group and on your own.</a:t>
            </a:r>
            <a:endParaRPr sz="1500"/>
          </a:p>
        </p:txBody>
      </p:sp>
      <p:sp>
        <p:nvSpPr>
          <p:cNvPr id="1144" name="Google Shape;1144;p68"/>
          <p:cNvSpPr txBox="1"/>
          <p:nvPr>
            <p:ph idx="4" type="subTitle"/>
          </p:nvPr>
        </p:nvSpPr>
        <p:spPr>
          <a:xfrm>
            <a:off x="3496050" y="193783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there are topics you’d like to review, shoot me and the TAs a message. We’re happy to do (recorded) extra review sessions for small groups during these weeks.</a:t>
            </a:r>
            <a:endParaRPr sz="1500"/>
          </a:p>
        </p:txBody>
      </p:sp>
      <p:sp>
        <p:nvSpPr>
          <p:cNvPr id="1145" name="Google Shape;1145;p68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Good luck and have fun! </a:t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69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1151" name="Google Shape;1151;p6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2" name="Google Shape;1152;p6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60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</a:t>
            </a:r>
            <a:endParaRPr/>
          </a:p>
        </p:txBody>
      </p:sp>
      <p:sp>
        <p:nvSpPr>
          <p:cNvPr id="1075" name="Google Shape;1075;p6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6" name="Google Shape;1076;p6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1"/>
          <p:cNvSpPr/>
          <p:nvPr/>
        </p:nvSpPr>
        <p:spPr>
          <a:xfrm>
            <a:off x="-28075" y="619050"/>
            <a:ext cx="9168600" cy="4558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Tell a Story with Data</a:t>
            </a:r>
            <a:endParaRPr/>
          </a:p>
        </p:txBody>
      </p:sp>
      <p:sp>
        <p:nvSpPr>
          <p:cNvPr id="1083" name="Google Shape;1083;p6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4" name="Google Shape;1084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5" name="Google Shape;10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500" y="728850"/>
            <a:ext cx="8058648" cy="45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6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1" name="Google Shape;1091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2" name="Google Shape;109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p62"/>
          <p:cNvSpPr txBox="1"/>
          <p:nvPr/>
        </p:nvSpPr>
        <p:spPr>
          <a:xfrm>
            <a:off x="557725" y="516075"/>
            <a:ext cx="2943300" cy="14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What?</a:t>
            </a:r>
            <a:endParaRPr b="1" sz="6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63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/>
              <a:t>Requirements</a:t>
            </a:r>
            <a:endParaRPr/>
          </a:p>
        </p:txBody>
      </p:sp>
      <p:sp>
        <p:nvSpPr>
          <p:cNvPr id="1099" name="Google Shape;1099;p6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0" name="Google Shape;1100;p63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Description</a:t>
            </a:r>
            <a:endParaRPr/>
          </a:p>
        </p:txBody>
      </p:sp>
      <p:sp>
        <p:nvSpPr>
          <p:cNvPr id="1106" name="Google Shape;1106;p6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7" name="Google Shape;1107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4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task is to </a:t>
            </a:r>
            <a:r>
              <a:rPr b="1" lang="en"/>
              <a:t>tell a story</a:t>
            </a:r>
            <a:r>
              <a:rPr lang="en"/>
              <a:t> through data visualizations.</a:t>
            </a:r>
            <a:endParaRPr/>
          </a:p>
        </p:txBody>
      </p:sp>
      <p:sp>
        <p:nvSpPr>
          <p:cNvPr id="1109" name="Google Shape;1109;p6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r>
              <a:rPr lang="en"/>
              <a:t>ocus on providing users an </a:t>
            </a:r>
            <a:r>
              <a:rPr b="1" lang="en"/>
              <a:t>interactive means</a:t>
            </a:r>
            <a:r>
              <a:rPr lang="en"/>
              <a:t> to explore data themselves. </a:t>
            </a:r>
            <a:endParaRPr/>
          </a:p>
        </p:txBody>
      </p:sp>
      <p:sp>
        <p:nvSpPr>
          <p:cNvPr id="1110" name="Google Shape;1110;p64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a </a:t>
            </a:r>
            <a:r>
              <a:rPr b="1" lang="en"/>
              <a:t>10-minute presentation</a:t>
            </a:r>
            <a:r>
              <a:rPr lang="en"/>
              <a:t> that lays out your theme, coding approach, data munging techniques, and final visualization.</a:t>
            </a:r>
            <a:endParaRPr/>
          </a:p>
        </p:txBody>
      </p:sp>
      <p:sp>
        <p:nvSpPr>
          <p:cNvPr id="1111" name="Google Shape;1111;p64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may choose a project of any theme, but we encourage you to </a:t>
            </a:r>
            <a:r>
              <a:rPr b="1" lang="en"/>
              <a:t>think broadly</a:t>
            </a:r>
            <a:r>
              <a:rPr lang="en"/>
              <a:t>.</a:t>
            </a:r>
            <a:endParaRPr/>
          </a:p>
        </p:txBody>
      </p:sp>
      <p:sp>
        <p:nvSpPr>
          <p:cNvPr id="1112" name="Google Shape;1112;p6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have </a:t>
            </a:r>
            <a:r>
              <a:rPr b="1" lang="en"/>
              <a:t>ample time in class</a:t>
            </a:r>
            <a:r>
              <a:rPr lang="en"/>
              <a:t> to work with your group, but expect to put in </a:t>
            </a:r>
            <a:r>
              <a:rPr b="1" lang="en"/>
              <a:t>hours outside of class</a:t>
            </a:r>
            <a:r>
              <a:rPr lang="en"/>
              <a:t> as well.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6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Specific Requirements</a:t>
            </a:r>
            <a:endParaRPr/>
          </a:p>
        </p:txBody>
      </p:sp>
      <p:sp>
        <p:nvSpPr>
          <p:cNvPr id="1118" name="Google Shape;1118;p6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93040" lvl="0" marL="32004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visualization must include a Python Flask–powered RESTful API, HTML/CSS, JavaScript, and at least one database (SQL, MongoDB, SQLite, etc.). 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fall into one of the below four tracks:</a:t>
            </a:r>
            <a:r>
              <a:rPr b="1" lang="en" sz="1600"/>
              <a:t> </a:t>
            </a:r>
            <a:endParaRPr sz="1600"/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custom “creative” D3.js project (i.e., a nonstandard graph or chart)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combination of web scraping and Leaflet or Plotly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dashboard page with multiple charts that update from the same data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“thick” server that performs multiple manipulations on data in a database prior to visualization (</a:t>
            </a:r>
            <a:r>
              <a:rPr b="1" lang="en" sz="1600">
                <a:latin typeface="Roboto"/>
                <a:ea typeface="Roboto"/>
                <a:cs typeface="Roboto"/>
                <a:sym typeface="Roboto"/>
              </a:rPr>
              <a:t>must be approved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should include at least one JS library that we did not cover.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be powered by a data set with at least 100 records.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0"/>
              </a:spcAft>
              <a:buSzPts val="1600"/>
              <a:buFont typeface="Roboto"/>
              <a:buAutoNum type="arabicPeriod"/>
            </a:pPr>
            <a:r>
              <a:rPr lang="en" sz="1600"/>
              <a:t>Your project must include some level of user-driven interaction (e.g., menus, dropdowns, textboxes).</a:t>
            </a:r>
            <a:endParaRPr sz="1600"/>
          </a:p>
          <a:p>
            <a:pPr indent="-193040" lvl="0" marL="320040" rtl="0" algn="l">
              <a:spcBef>
                <a:spcPts val="600"/>
              </a:spcBef>
              <a:spcAft>
                <a:spcPts val="600"/>
              </a:spcAft>
              <a:buSzPts val="1600"/>
              <a:buFont typeface="Roboto"/>
              <a:buAutoNum type="arabicPeriod"/>
            </a:pPr>
            <a:r>
              <a:rPr lang="en" sz="1600"/>
              <a:t>Your final visualization should ideally include at least three views. </a:t>
            </a:r>
            <a:endParaRPr sz="1600"/>
          </a:p>
        </p:txBody>
      </p:sp>
      <p:sp>
        <p:nvSpPr>
          <p:cNvPr id="1119" name="Google Shape;1119;p6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0" name="Google Shape;1120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66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Schedule</a:t>
            </a:r>
            <a:endParaRPr/>
          </a:p>
        </p:txBody>
      </p:sp>
      <p:sp>
        <p:nvSpPr>
          <p:cNvPr id="1126" name="Google Shape;1126;p6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7" name="Google Shape;1127;p6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Schedule</a:t>
            </a:r>
            <a:endParaRPr/>
          </a:p>
        </p:txBody>
      </p:sp>
      <p:sp>
        <p:nvSpPr>
          <p:cNvPr id="1133" name="Google Shape;1133;p6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4" name="Google Shape;1134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5" name="Google Shape;1135;p6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1 (Today):</a:t>
            </a:r>
            <a:br>
              <a:rPr lang="en" sz="1400"/>
            </a:br>
            <a:r>
              <a:rPr b="1" lang="en" sz="1400"/>
              <a:t>Between now and Saturday, you will need to start brainstorming topics with your group and researching potential data sets. Your focus should center around: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Selecting a topic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a data set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Finding inspiration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“Sketching” your ideal visuals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Creating a 1-page proposal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Day 2: </a:t>
            </a:r>
            <a:br>
              <a:rPr lang="en" sz="1400"/>
            </a:br>
            <a:r>
              <a:rPr b="1" lang="en" sz="1400"/>
              <a:t>You will need to create a 1-page proposal that includes:</a:t>
            </a:r>
            <a:endParaRPr b="1"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brief articulation of your chosen topic and rationale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your data set(s) and a screenshot of the metadata if it exists.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3 or 4 screenshots of relevant, “inspiring” visualizations that frame your creative fodder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sketch of the final design 	</a:t>
            </a:r>
            <a:endParaRPr sz="1400"/>
          </a:p>
          <a:p>
            <a:pPr indent="-180340" lvl="0" marL="32004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link to the primary GitHub repository you’ll be housing your work 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Day 3: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Project Work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